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3" r:id="rId16"/>
    <p:sldId id="275" r:id="rId17"/>
    <p:sldId id="267" r:id="rId18"/>
    <p:sldId id="276" r:id="rId19"/>
    <p:sldId id="278" r:id="rId20"/>
    <p:sldId id="279" r:id="rId21"/>
    <p:sldId id="280" r:id="rId22"/>
    <p:sldId id="277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13B1"/>
    <a:srgbClr val="00B0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A9A1D3-60ED-4959-8B86-5ABB3B089301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15D0BAC-89DF-4898-A394-D540442CE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1D3-60ED-4959-8B86-5ABB3B089301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0BAC-89DF-4898-A394-D540442CE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1D3-60ED-4959-8B86-5ABB3B089301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0BAC-89DF-4898-A394-D540442CE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A9A1D3-60ED-4959-8B86-5ABB3B089301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5D0BAC-89DF-4898-A394-D540442CE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A9A1D3-60ED-4959-8B86-5ABB3B089301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5D0BAC-89DF-4898-A394-D540442CE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1D3-60ED-4959-8B86-5ABB3B089301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0BAC-89DF-4898-A394-D540442CE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1D3-60ED-4959-8B86-5ABB3B089301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0BAC-89DF-4898-A394-D540442CE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A9A1D3-60ED-4959-8B86-5ABB3B089301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5D0BAC-89DF-4898-A394-D540442CE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1D3-60ED-4959-8B86-5ABB3B089301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0BAC-89DF-4898-A394-D540442CE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A9A1D3-60ED-4959-8B86-5ABB3B089301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5D0BAC-89DF-4898-A394-D540442CE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A9A1D3-60ED-4959-8B86-5ABB3B089301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5D0BAC-89DF-4898-A394-D540442CE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A9A1D3-60ED-4959-8B86-5ABB3B089301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5D0BAC-89DF-4898-A394-D540442CE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763000" cy="45461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 </a:t>
            </a:r>
            <a:r>
              <a:rPr lang="en-US" sz="4000" dirty="0" smtClean="0">
                <a:solidFill>
                  <a:srgbClr val="A613B1"/>
                </a:solidFill>
              </a:rPr>
              <a:t>FAPA Chapter Open House</a:t>
            </a:r>
          </a:p>
          <a:p>
            <a:r>
              <a:rPr lang="en-US" sz="4000" dirty="0" smtClean="0">
                <a:solidFill>
                  <a:srgbClr val="A613B1"/>
                </a:solidFill>
              </a:rPr>
              <a:t>                                        Meeting</a:t>
            </a:r>
          </a:p>
          <a:p>
            <a:endParaRPr lang="en-US" sz="3600" dirty="0" smtClean="0">
              <a:solidFill>
                <a:srgbClr val="A613B1"/>
              </a:solidFill>
            </a:endParaRPr>
          </a:p>
          <a:p>
            <a:r>
              <a:rPr lang="en-US" sz="3600" dirty="0" smtClean="0">
                <a:solidFill>
                  <a:srgbClr val="A613B1"/>
                </a:solidFill>
              </a:rPr>
              <a:t>                               July 15, 2018</a:t>
            </a:r>
          </a:p>
          <a:p>
            <a:r>
              <a:rPr lang="en-US" sz="3600" dirty="0" smtClean="0">
                <a:solidFill>
                  <a:srgbClr val="A613B1"/>
                </a:solidFill>
              </a:rPr>
              <a:t>                                       Auction</a:t>
            </a:r>
            <a:endParaRPr lang="en-US" sz="3600" dirty="0">
              <a:solidFill>
                <a:srgbClr val="A613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7030A0"/>
                </a:solidFill>
              </a:rPr>
              <a:t>Framed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quilling</a:t>
            </a:r>
            <a:r>
              <a:rPr lang="en-US" sz="4000" b="1" i="1" dirty="0" smtClean="0">
                <a:solidFill>
                  <a:srgbClr val="7030A0"/>
                </a:solidFill>
              </a:rPr>
              <a:t> art craft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Paper art using unique </a:t>
            </a:r>
            <a:r>
              <a:rPr lang="en-US" sz="3200" dirty="0" err="1" smtClean="0"/>
              <a:t>quilling</a:t>
            </a:r>
            <a:r>
              <a:rPr lang="en-US" sz="3200" dirty="0" smtClean="0"/>
              <a:t> technique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Handmade 3D craft </a:t>
            </a:r>
          </a:p>
          <a:p>
            <a:pPr>
              <a:buNone/>
            </a:pPr>
            <a:r>
              <a:rPr lang="en-US" sz="3200" dirty="0" smtClean="0"/>
              <a:t>      with 100% high quality paper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A great hanging wall deco </a:t>
            </a:r>
            <a:r>
              <a:rPr lang="en-US" sz="3200" smtClean="0"/>
              <a:t>in room </a:t>
            </a:r>
            <a:r>
              <a:rPr lang="en-US" sz="3200" dirty="0" smtClean="0"/>
              <a:t>or hall </a:t>
            </a:r>
          </a:p>
          <a:p>
            <a:pPr>
              <a:buNone/>
            </a:pPr>
            <a:r>
              <a:rPr lang="en-US" sz="3200" dirty="0" smtClean="0"/>
              <a:t>Can be an ideal gift for love one or friend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pring.jpeg" descr="Spring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315200" cy="2773362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rgbClr val="7030A0"/>
                </a:solidFill>
              </a:rPr>
              <a:t>Contributor: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2819400"/>
            <a:ext cx="54864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/>
              <a:t> Amanda Chen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325562"/>
          </a:xfrm>
        </p:spPr>
        <p:txBody>
          <a:bodyPr>
            <a:normAutofit/>
          </a:bodyPr>
          <a:lstStyle/>
          <a:p>
            <a:r>
              <a:rPr lang="en-US" sz="6000" b="1" i="1" spc="300" dirty="0" smtClean="0">
                <a:solidFill>
                  <a:srgbClr val="FF0000"/>
                </a:solidFill>
              </a:rPr>
              <a:t>Value </a:t>
            </a:r>
            <a:r>
              <a:rPr lang="en-US" sz="4800" b="1" i="1" spc="300" dirty="0" smtClean="0">
                <a:solidFill>
                  <a:srgbClr val="FF0000"/>
                </a:solidFill>
              </a:rPr>
              <a:t>of</a:t>
            </a:r>
            <a:r>
              <a:rPr lang="en-US" sz="6000" b="1" i="1" spc="300" dirty="0" smtClean="0">
                <a:solidFill>
                  <a:srgbClr val="FF0000"/>
                </a:solidFill>
              </a:rPr>
              <a:t> </a:t>
            </a:r>
            <a:r>
              <a:rPr lang="zh-TW" altLang="en-US" sz="6600" b="1" dirty="0" smtClean="0">
                <a:solidFill>
                  <a:srgbClr val="00B050"/>
                </a:solidFill>
                <a:latin typeface="DFKai-SB" pitchFamily="65" charset="-120"/>
                <a:ea typeface="DFKai-SB" pitchFamily="65" charset="-120"/>
              </a:rPr>
              <a:t>春</a:t>
            </a:r>
            <a:endParaRPr lang="en-US" sz="6600" b="1" i="1" spc="300" dirty="0">
              <a:solidFill>
                <a:srgbClr val="00B05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84248"/>
            <a:ext cx="9144000" cy="4873752"/>
          </a:xfrm>
        </p:spPr>
        <p:txBody>
          <a:bodyPr>
            <a:normAutofit/>
          </a:bodyPr>
          <a:lstStyle/>
          <a:p>
            <a:r>
              <a:rPr lang="en-US" sz="4300" b="1" dirty="0" smtClean="0"/>
              <a:t>Starting Minimum Bid Price:</a:t>
            </a:r>
          </a:p>
          <a:p>
            <a:pPr>
              <a:buNone/>
            </a:pPr>
            <a:r>
              <a:rPr lang="en-US" sz="4300" b="1" dirty="0" smtClean="0"/>
              <a:t>            </a:t>
            </a:r>
            <a:r>
              <a:rPr lang="en-US" sz="4300" b="1" dirty="0" smtClean="0">
                <a:solidFill>
                  <a:srgbClr val="7030A0"/>
                </a:solidFill>
              </a:rPr>
              <a:t>$15 ea</a:t>
            </a:r>
          </a:p>
          <a:p>
            <a:endParaRPr lang="en-US" sz="4300" b="1" dirty="0" smtClean="0"/>
          </a:p>
          <a:p>
            <a:r>
              <a:rPr lang="en-US" sz="4300" b="1" dirty="0" smtClean="0"/>
              <a:t>Market Price:   </a:t>
            </a:r>
          </a:p>
          <a:p>
            <a:pPr>
              <a:buNone/>
            </a:pPr>
            <a:r>
              <a:rPr lang="en-US" sz="4300" b="1" dirty="0" smtClean="0">
                <a:solidFill>
                  <a:srgbClr val="7030A0"/>
                </a:solidFill>
              </a:rPr>
              <a:t>                $20 ea</a:t>
            </a:r>
            <a:endParaRPr lang="en-US" sz="43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ortune.jpeg" descr="Fortune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73162"/>
          </a:xfrm>
        </p:spPr>
        <p:txBody>
          <a:bodyPr>
            <a:normAutofit fontScale="90000"/>
          </a:bodyPr>
          <a:lstStyle/>
          <a:p>
            <a:r>
              <a:rPr lang="en-US" sz="6000" b="1" i="1" spc="300" dirty="0" smtClean="0">
                <a:solidFill>
                  <a:srgbClr val="FF0000"/>
                </a:solidFill>
              </a:rPr>
              <a:t>Value </a:t>
            </a:r>
            <a:r>
              <a:rPr lang="en-US" sz="4800" b="1" i="1" spc="300" dirty="0" smtClean="0">
                <a:solidFill>
                  <a:srgbClr val="FF0000"/>
                </a:solidFill>
              </a:rPr>
              <a:t>of</a:t>
            </a:r>
            <a:r>
              <a:rPr lang="en-US" sz="6000" b="1" i="1" spc="300" dirty="0" smtClean="0">
                <a:solidFill>
                  <a:srgbClr val="FF0000"/>
                </a:solidFill>
              </a:rPr>
              <a:t> </a:t>
            </a:r>
            <a:r>
              <a:rPr lang="zh-TW" altLang="en-US" sz="7200" b="1" dirty="0" smtClean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福</a:t>
            </a:r>
            <a:endParaRPr lang="en-US" sz="7200" b="1" spc="300" dirty="0">
              <a:solidFill>
                <a:srgbClr val="00B0F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84248"/>
            <a:ext cx="9144000" cy="4873752"/>
          </a:xfrm>
        </p:spPr>
        <p:txBody>
          <a:bodyPr>
            <a:normAutofit/>
          </a:bodyPr>
          <a:lstStyle/>
          <a:p>
            <a:r>
              <a:rPr lang="en-US" sz="4300" b="1" dirty="0" smtClean="0"/>
              <a:t>Starting Minimum Bid Price:</a:t>
            </a:r>
          </a:p>
          <a:p>
            <a:pPr>
              <a:buNone/>
            </a:pPr>
            <a:r>
              <a:rPr lang="en-US" sz="4300" b="1" dirty="0" smtClean="0"/>
              <a:t>            </a:t>
            </a:r>
            <a:r>
              <a:rPr lang="en-US" sz="4300" b="1" dirty="0" smtClean="0">
                <a:solidFill>
                  <a:srgbClr val="7030A0"/>
                </a:solidFill>
              </a:rPr>
              <a:t>$15 ea</a:t>
            </a:r>
          </a:p>
          <a:p>
            <a:endParaRPr lang="en-US" sz="4300" b="1" dirty="0" smtClean="0"/>
          </a:p>
          <a:p>
            <a:r>
              <a:rPr lang="en-US" sz="4300" b="1" dirty="0" smtClean="0"/>
              <a:t>Market Price:   </a:t>
            </a:r>
          </a:p>
          <a:p>
            <a:pPr>
              <a:buNone/>
            </a:pPr>
            <a:r>
              <a:rPr lang="en-US" sz="4300" b="1" dirty="0" smtClean="0">
                <a:solidFill>
                  <a:srgbClr val="7030A0"/>
                </a:solidFill>
              </a:rPr>
              <a:t>                $20 ea</a:t>
            </a:r>
            <a:endParaRPr lang="en-US" sz="43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74638"/>
            <a:ext cx="3352800" cy="604996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National electric hotpot burner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1"/>
            <a:ext cx="50292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315200" cy="2773362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rgbClr val="7030A0"/>
                </a:solidFill>
              </a:rPr>
              <a:t>Contributor: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2819400"/>
            <a:ext cx="54864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/>
              <a:t> </a:t>
            </a:r>
            <a:r>
              <a:rPr lang="en-US" sz="4800" b="1" dirty="0" smtClean="0"/>
              <a:t>Teresa Chang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762000"/>
            <a:ext cx="6629400" cy="13716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FAPA Jackets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590800"/>
            <a:ext cx="6172200" cy="33269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Stylishly designed FAPA jacket. </a:t>
            </a:r>
          </a:p>
          <a:p>
            <a:r>
              <a:rPr lang="en-US" sz="3600" dirty="0" smtClean="0"/>
              <a:t>No longer available from FAPA HQ.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73162"/>
          </a:xfrm>
        </p:spPr>
        <p:txBody>
          <a:bodyPr>
            <a:normAutofit/>
          </a:bodyPr>
          <a:lstStyle/>
          <a:p>
            <a:r>
              <a:rPr lang="en-US" sz="6000" b="1" i="1" spc="300" dirty="0" smtClean="0">
                <a:solidFill>
                  <a:srgbClr val="FF0000"/>
                </a:solidFill>
              </a:rPr>
              <a:t>Value </a:t>
            </a:r>
            <a:r>
              <a:rPr lang="en-US" sz="4800" b="1" i="1" spc="300" dirty="0" smtClean="0">
                <a:solidFill>
                  <a:srgbClr val="FF0000"/>
                </a:solidFill>
              </a:rPr>
              <a:t>of </a:t>
            </a:r>
            <a:r>
              <a:rPr lang="en-US" sz="5300" b="1" i="1" spc="300" dirty="0" smtClean="0">
                <a:solidFill>
                  <a:srgbClr val="FF0000"/>
                </a:solidFill>
              </a:rPr>
              <a:t>Hotpot</a:t>
            </a:r>
            <a:r>
              <a:rPr lang="en-US" sz="6000" b="1" i="1" spc="300" dirty="0" smtClean="0">
                <a:solidFill>
                  <a:srgbClr val="FF0000"/>
                </a:solidFill>
              </a:rPr>
              <a:t> </a:t>
            </a:r>
            <a:endParaRPr lang="en-US" sz="7200" b="1" i="1" spc="300" dirty="0">
              <a:solidFill>
                <a:srgbClr val="00B0F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84248"/>
            <a:ext cx="9144000" cy="4873752"/>
          </a:xfrm>
        </p:spPr>
        <p:txBody>
          <a:bodyPr>
            <a:normAutofit/>
          </a:bodyPr>
          <a:lstStyle/>
          <a:p>
            <a:r>
              <a:rPr lang="en-US" sz="4300" b="1" dirty="0" smtClean="0"/>
              <a:t>Starting Minimum Bid Price:</a:t>
            </a:r>
          </a:p>
          <a:p>
            <a:pPr>
              <a:buNone/>
            </a:pPr>
            <a:r>
              <a:rPr lang="en-US" sz="4300" b="1" dirty="0" smtClean="0"/>
              <a:t>          </a:t>
            </a:r>
            <a:r>
              <a:rPr lang="en-US" sz="4300" b="1" dirty="0" smtClean="0"/>
              <a:t>                   </a:t>
            </a:r>
            <a:r>
              <a:rPr lang="en-US" sz="4300" b="1" dirty="0" smtClean="0">
                <a:solidFill>
                  <a:srgbClr val="7030A0"/>
                </a:solidFill>
              </a:rPr>
              <a:t>$35 </a:t>
            </a:r>
            <a:endParaRPr lang="en-US" sz="4300" b="1" dirty="0" smtClean="0">
              <a:solidFill>
                <a:srgbClr val="7030A0"/>
              </a:solidFill>
            </a:endParaRPr>
          </a:p>
          <a:p>
            <a:endParaRPr lang="en-US" sz="4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02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</a:rPr>
              <a:t>Professonal</a:t>
            </a:r>
            <a:r>
              <a:rPr lang="en-US" sz="5400" b="1" dirty="0" smtClean="0">
                <a:solidFill>
                  <a:srgbClr val="7030A0"/>
                </a:solidFill>
              </a:rPr>
              <a:t> Leather</a:t>
            </a:r>
            <a:br>
              <a:rPr lang="en-US" sz="5400" b="1" dirty="0" smtClean="0">
                <a:solidFill>
                  <a:srgbClr val="7030A0"/>
                </a:solidFill>
              </a:rPr>
            </a:br>
            <a:r>
              <a:rPr lang="en-US" sz="5400" b="1" dirty="0" smtClean="0"/>
              <a:t>                             </a:t>
            </a:r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</a:rPr>
              <a:t>bag</a:t>
            </a:r>
            <a:endParaRPr lang="en-US" sz="5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315200" cy="2773362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rgbClr val="7030A0"/>
                </a:solidFill>
              </a:rPr>
              <a:t>Contributor: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2819400"/>
            <a:ext cx="54864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/>
              <a:t> </a:t>
            </a:r>
            <a:r>
              <a:rPr lang="en-US" sz="4800" b="1" dirty="0" smtClean="0"/>
              <a:t>Ah-Len Huang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73162"/>
          </a:xfrm>
        </p:spPr>
        <p:txBody>
          <a:bodyPr>
            <a:normAutofit/>
          </a:bodyPr>
          <a:lstStyle/>
          <a:p>
            <a:r>
              <a:rPr lang="en-US" sz="6000" b="1" i="1" spc="300" dirty="0" smtClean="0">
                <a:solidFill>
                  <a:srgbClr val="FF0000"/>
                </a:solidFill>
              </a:rPr>
              <a:t>Value </a:t>
            </a:r>
            <a:r>
              <a:rPr lang="en-US" sz="4800" b="1" i="1" spc="300" dirty="0" smtClean="0">
                <a:solidFill>
                  <a:srgbClr val="FF0000"/>
                </a:solidFill>
              </a:rPr>
              <a:t>of </a:t>
            </a:r>
            <a:r>
              <a:rPr lang="en-US" sz="5300" b="1" i="1" spc="300" dirty="0" smtClean="0">
                <a:solidFill>
                  <a:srgbClr val="FF0000"/>
                </a:solidFill>
              </a:rPr>
              <a:t>Hotpot</a:t>
            </a:r>
            <a:r>
              <a:rPr lang="en-US" sz="6000" b="1" i="1" spc="300" dirty="0" smtClean="0">
                <a:solidFill>
                  <a:srgbClr val="FF0000"/>
                </a:solidFill>
              </a:rPr>
              <a:t> </a:t>
            </a:r>
            <a:endParaRPr lang="en-US" sz="7200" b="1" i="1" spc="300" dirty="0">
              <a:solidFill>
                <a:srgbClr val="00B0F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84248"/>
            <a:ext cx="9144000" cy="4873752"/>
          </a:xfrm>
        </p:spPr>
        <p:txBody>
          <a:bodyPr>
            <a:normAutofit/>
          </a:bodyPr>
          <a:lstStyle/>
          <a:p>
            <a:r>
              <a:rPr lang="en-US" sz="4300" b="1" dirty="0" smtClean="0"/>
              <a:t>Starting Minimum Bid Price:</a:t>
            </a:r>
          </a:p>
          <a:p>
            <a:pPr>
              <a:buNone/>
            </a:pPr>
            <a:r>
              <a:rPr lang="en-US" sz="4300" b="1" dirty="0" smtClean="0"/>
              <a:t>          </a:t>
            </a:r>
            <a:r>
              <a:rPr lang="en-US" sz="4300" b="1" dirty="0" smtClean="0"/>
              <a:t>                       </a:t>
            </a:r>
            <a:r>
              <a:rPr lang="en-US" sz="4300" b="1" dirty="0" smtClean="0">
                <a:solidFill>
                  <a:srgbClr val="7030A0"/>
                </a:solidFill>
              </a:rPr>
              <a:t>$35 </a:t>
            </a:r>
            <a:endParaRPr lang="en-US" sz="4300" b="1" dirty="0" smtClean="0">
              <a:solidFill>
                <a:srgbClr val="7030A0"/>
              </a:solidFill>
            </a:endParaRPr>
          </a:p>
          <a:p>
            <a:endParaRPr lang="en-US" sz="4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8610600" cy="5254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A613B1"/>
                </a:solidFill>
              </a:rPr>
              <a:t>Thank you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A613B1"/>
                </a:solidFill>
              </a:rPr>
              <a:t>      very much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A613B1"/>
                </a:solidFill>
              </a:rPr>
              <a:t>            for your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A613B1"/>
                </a:solidFill>
              </a:rPr>
              <a:t>                participation</a:t>
            </a:r>
            <a:endParaRPr lang="en-US" sz="5400" b="1" dirty="0">
              <a:solidFill>
                <a:srgbClr val="A613B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457200"/>
            <a:ext cx="1676400" cy="5897562"/>
          </a:xfrm>
        </p:spPr>
        <p:txBody>
          <a:bodyPr/>
          <a:lstStyle/>
          <a:p>
            <a:r>
              <a:rPr lang="en-US" dirty="0" smtClean="0"/>
              <a:t> Size M</a:t>
            </a:r>
            <a:br>
              <a:rPr lang="en-US" dirty="0" smtClean="0"/>
            </a:br>
            <a:r>
              <a:rPr lang="en-US" dirty="0" smtClean="0"/>
              <a:t>   2 EA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Size L</a:t>
            </a:r>
            <a:br>
              <a:rPr lang="en-US" dirty="0" smtClean="0"/>
            </a:br>
            <a:r>
              <a:rPr lang="en-US" dirty="0" smtClean="0"/>
              <a:t>   2 EA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9600" y="56135"/>
            <a:ext cx="5105400" cy="680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7030A0"/>
                </a:solidFill>
              </a:rPr>
              <a:t>Contributor</a:t>
            </a:r>
            <a:r>
              <a:rPr lang="en-US" sz="4800" b="1" i="1" dirty="0" smtClean="0">
                <a:solidFill>
                  <a:srgbClr val="7030A0"/>
                </a:solidFill>
              </a:rPr>
              <a:t>:</a:t>
            </a:r>
            <a:endParaRPr lang="en-US" sz="4800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7315200" cy="2286000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 Su-</a:t>
            </a:r>
            <a:r>
              <a:rPr lang="es-ES" sz="4000" b="1" dirty="0" err="1" smtClean="0"/>
              <a:t>Mei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Kao</a:t>
            </a:r>
            <a:r>
              <a:rPr lang="es-ES" sz="4000" b="1" dirty="0" smtClean="0"/>
              <a:t> </a:t>
            </a:r>
          </a:p>
          <a:p>
            <a:r>
              <a:rPr lang="es-ES" sz="4000" b="1" dirty="0" smtClean="0"/>
              <a:t> James &amp; Amanda Wang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>
            <a:normAutofit/>
          </a:bodyPr>
          <a:lstStyle/>
          <a:p>
            <a:r>
              <a:rPr lang="en-US" sz="6000" b="1" i="1" spc="300" dirty="0" smtClean="0">
                <a:solidFill>
                  <a:srgbClr val="FF0000"/>
                </a:solidFill>
              </a:rPr>
              <a:t>Value </a:t>
            </a:r>
            <a:r>
              <a:rPr lang="en-US" sz="4800" b="1" i="1" spc="300" dirty="0" smtClean="0">
                <a:solidFill>
                  <a:srgbClr val="FF0000"/>
                </a:solidFill>
              </a:rPr>
              <a:t>of</a:t>
            </a:r>
            <a:r>
              <a:rPr lang="en-US" sz="6000" b="1" i="1" spc="300" dirty="0" smtClean="0">
                <a:solidFill>
                  <a:srgbClr val="FF0000"/>
                </a:solidFill>
              </a:rPr>
              <a:t> </a:t>
            </a:r>
            <a:r>
              <a:rPr lang="en-US" sz="5400" b="1" i="1" spc="300" dirty="0" smtClean="0">
                <a:solidFill>
                  <a:srgbClr val="FF0000"/>
                </a:solidFill>
              </a:rPr>
              <a:t>Jacket</a:t>
            </a:r>
            <a:endParaRPr lang="en-US" sz="5400" b="1" i="1" spc="3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73752"/>
          </a:xfrm>
        </p:spPr>
        <p:txBody>
          <a:bodyPr>
            <a:normAutofit/>
          </a:bodyPr>
          <a:lstStyle/>
          <a:p>
            <a:r>
              <a:rPr lang="en-US" sz="4300" b="1" dirty="0" smtClean="0"/>
              <a:t>Starting Minimum Bid Price:</a:t>
            </a:r>
          </a:p>
          <a:p>
            <a:pPr>
              <a:buNone/>
            </a:pPr>
            <a:r>
              <a:rPr lang="en-US" sz="4300" b="1" dirty="0" smtClean="0"/>
              <a:t>            </a:t>
            </a:r>
            <a:r>
              <a:rPr lang="en-US" sz="4300" b="1" dirty="0" smtClean="0">
                <a:solidFill>
                  <a:srgbClr val="7030A0"/>
                </a:solidFill>
              </a:rPr>
              <a:t>$35 ea</a:t>
            </a:r>
          </a:p>
          <a:p>
            <a:endParaRPr lang="en-US" sz="4300" b="1" dirty="0" smtClean="0"/>
          </a:p>
          <a:p>
            <a:r>
              <a:rPr lang="en-US" sz="4300" b="1" dirty="0" smtClean="0"/>
              <a:t>Market Price:   </a:t>
            </a:r>
          </a:p>
          <a:p>
            <a:pPr>
              <a:buNone/>
            </a:pPr>
            <a:r>
              <a:rPr lang="en-US" sz="4300" b="1" dirty="0" smtClean="0"/>
              <a:t>               </a:t>
            </a:r>
            <a:r>
              <a:rPr lang="en-US" sz="4300" b="1" dirty="0" smtClean="0">
                <a:solidFill>
                  <a:srgbClr val="00B050"/>
                </a:solidFill>
              </a:rPr>
              <a:t>Priceless </a:t>
            </a:r>
            <a:endParaRPr lang="en-US" sz="43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1" dirty="0" err="1" smtClean="0">
                <a:solidFill>
                  <a:srgbClr val="A613B1"/>
                </a:solidFill>
              </a:rPr>
              <a:t>Tien</a:t>
            </a:r>
            <a:r>
              <a:rPr lang="en-US" sz="5400" b="1" i="1" dirty="0" smtClean="0">
                <a:solidFill>
                  <a:srgbClr val="A613B1"/>
                </a:solidFill>
              </a:rPr>
              <a:t>-Jin Oolong tea</a:t>
            </a:r>
            <a:endParaRPr lang="en-US" sz="5400" b="1" i="1" dirty="0">
              <a:solidFill>
                <a:srgbClr val="A613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7696200" cy="33528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Two cases leave set</a:t>
            </a:r>
          </a:p>
          <a:p>
            <a:endParaRPr lang="en-US" sz="4800" b="1" dirty="0" smtClean="0"/>
          </a:p>
          <a:p>
            <a:r>
              <a:rPr lang="en-US" sz="4800" b="1" dirty="0" smtClean="0"/>
              <a:t>Each case contains </a:t>
            </a:r>
          </a:p>
          <a:p>
            <a:pPr>
              <a:buNone/>
            </a:pPr>
            <a:r>
              <a:rPr lang="en-US" sz="4800" b="1" dirty="0" smtClean="0"/>
              <a:t>   300g of tea leaves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315200" cy="2773362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rgbClr val="7030A0"/>
                </a:solidFill>
              </a:rPr>
              <a:t>Contributor: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2819400"/>
            <a:ext cx="54864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/>
              <a:t>  Su-Mei Kao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spc="300" dirty="0" smtClean="0">
                <a:solidFill>
                  <a:srgbClr val="FF0000"/>
                </a:solidFill>
              </a:rPr>
              <a:t>Value </a:t>
            </a:r>
            <a:r>
              <a:rPr lang="en-US" sz="5400" b="1" i="1" spc="300" dirty="0" smtClean="0">
                <a:solidFill>
                  <a:srgbClr val="FF0000"/>
                </a:solidFill>
              </a:rPr>
              <a:t>of</a:t>
            </a:r>
            <a:r>
              <a:rPr lang="en-US" sz="6000" b="1" i="1" spc="300" dirty="0" smtClean="0">
                <a:solidFill>
                  <a:srgbClr val="FF0000"/>
                </a:solidFill>
              </a:rPr>
              <a:t> </a:t>
            </a:r>
            <a:r>
              <a:rPr lang="en-US" sz="5400" b="1" i="1" spc="300" dirty="0" smtClean="0">
                <a:solidFill>
                  <a:srgbClr val="FF0000"/>
                </a:solidFill>
              </a:rPr>
              <a:t>Tea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81200"/>
            <a:ext cx="8839200" cy="2743200"/>
          </a:xfrm>
        </p:spPr>
        <p:txBody>
          <a:bodyPr/>
          <a:lstStyle/>
          <a:p>
            <a:pPr>
              <a:buNone/>
            </a:pPr>
            <a:r>
              <a:rPr lang="en-US" sz="4400" b="1" dirty="0" smtClean="0"/>
              <a:t>Starting Minimum Bid Price</a:t>
            </a:r>
          </a:p>
          <a:p>
            <a:pPr>
              <a:buNone/>
            </a:pPr>
            <a:r>
              <a:rPr lang="en-US" sz="4400" b="1" dirty="0" smtClean="0"/>
              <a:t> </a:t>
            </a:r>
            <a:r>
              <a:rPr lang="en-US" sz="1400" b="1" dirty="0" smtClean="0"/>
              <a:t>           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                $35 ea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220</Words>
  <Application>Microsoft Office PowerPoint</Application>
  <PresentationFormat>On-screen Show (4:3)</PresentationFormat>
  <Paragraphs>67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Slide 1</vt:lpstr>
      <vt:lpstr>FAPA Jackets</vt:lpstr>
      <vt:lpstr> Size M    2 EA       Size L    2 EA   </vt:lpstr>
      <vt:lpstr>Contributor:</vt:lpstr>
      <vt:lpstr>Value of Jacket</vt:lpstr>
      <vt:lpstr>Slide 6</vt:lpstr>
      <vt:lpstr>Tien-Jin Oolong tea</vt:lpstr>
      <vt:lpstr>Contributor:   </vt:lpstr>
      <vt:lpstr>Value of Tea</vt:lpstr>
      <vt:lpstr>Slide 10</vt:lpstr>
      <vt:lpstr>Framed quilling art craft</vt:lpstr>
      <vt:lpstr>Slide 12</vt:lpstr>
      <vt:lpstr>Contributor:   </vt:lpstr>
      <vt:lpstr>Value of 春</vt:lpstr>
      <vt:lpstr>Slide 15</vt:lpstr>
      <vt:lpstr>Value of 福</vt:lpstr>
      <vt:lpstr>Slide 17</vt:lpstr>
      <vt:lpstr>National electric hotpot burner</vt:lpstr>
      <vt:lpstr>Contributor:   </vt:lpstr>
      <vt:lpstr>Value of Hotpot </vt:lpstr>
      <vt:lpstr>Slide 21</vt:lpstr>
      <vt:lpstr>Professonal Leather                              bag</vt:lpstr>
      <vt:lpstr>Contributor:   </vt:lpstr>
      <vt:lpstr>Value of Hotpot 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FAPA Jackets</dc:title>
  <dc:creator>Hsieh</dc:creator>
  <cp:lastModifiedBy>Hsieh</cp:lastModifiedBy>
  <cp:revision>13</cp:revision>
  <dcterms:created xsi:type="dcterms:W3CDTF">2018-07-14T14:08:22Z</dcterms:created>
  <dcterms:modified xsi:type="dcterms:W3CDTF">2018-07-14T16:25:29Z</dcterms:modified>
</cp:coreProperties>
</file>